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467F8C-4CE0-4D2B-A111-02B2D63E53A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6CCB78-D5D3-4E2A-94F0-03B7188C985A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Гибридизация</a:t>
          </a:r>
          <a:endParaRPr lang="ru-RU" b="1" dirty="0">
            <a:solidFill>
              <a:srgbClr val="002060"/>
            </a:solidFill>
          </a:endParaRPr>
        </a:p>
      </dgm:t>
    </dgm:pt>
    <dgm:pt modelId="{D38D2465-7DE7-459A-83C4-F8AE2794AA10}" type="parTrans" cxnId="{B376030D-E8EE-4DE7-81BD-BA7547BFBFAD}">
      <dgm:prSet/>
      <dgm:spPr/>
      <dgm:t>
        <a:bodyPr/>
        <a:lstStyle/>
        <a:p>
          <a:endParaRPr lang="ru-RU"/>
        </a:p>
      </dgm:t>
    </dgm:pt>
    <dgm:pt modelId="{31B29664-B4AC-4E69-A049-0DE52709E2C1}" type="sibTrans" cxnId="{B376030D-E8EE-4DE7-81BD-BA7547BFBFAD}">
      <dgm:prSet/>
      <dgm:spPr/>
      <dgm:t>
        <a:bodyPr/>
        <a:lstStyle/>
        <a:p>
          <a:endParaRPr lang="ru-RU"/>
        </a:p>
      </dgm:t>
    </dgm:pt>
    <dgm:pt modelId="{2D322D57-694B-47E4-B7D2-21323DB1618F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Близкородственная (инбридинг) – </a:t>
          </a:r>
          <a:r>
            <a:rPr lang="ru-RU" dirty="0" smtClean="0"/>
            <a:t>принудительное самоопыление </a:t>
          </a:r>
          <a:r>
            <a:rPr lang="ru-RU" dirty="0" err="1" smtClean="0"/>
            <a:t>перекрестноопыляемых</a:t>
          </a:r>
          <a:r>
            <a:rPr lang="ru-RU" dirty="0" smtClean="0"/>
            <a:t> растений (для достижения однородности генотипа)</a:t>
          </a:r>
          <a:endParaRPr lang="ru-RU" dirty="0"/>
        </a:p>
      </dgm:t>
    </dgm:pt>
    <dgm:pt modelId="{6488F7F7-D10C-448E-BEFE-6C1801D0F8E0}" type="parTrans" cxnId="{692EE7C7-45EB-499E-8C24-DC1032D5D7D2}">
      <dgm:prSet/>
      <dgm:spPr/>
      <dgm:t>
        <a:bodyPr/>
        <a:lstStyle/>
        <a:p>
          <a:endParaRPr lang="ru-RU"/>
        </a:p>
      </dgm:t>
    </dgm:pt>
    <dgm:pt modelId="{BC9971B2-461B-4D8C-BDA1-C5AB40619625}" type="sibTrans" cxnId="{692EE7C7-45EB-499E-8C24-DC1032D5D7D2}">
      <dgm:prSet/>
      <dgm:spPr/>
      <dgm:t>
        <a:bodyPr/>
        <a:lstStyle/>
        <a:p>
          <a:endParaRPr lang="ru-RU"/>
        </a:p>
      </dgm:t>
    </dgm:pt>
    <dgm:pt modelId="{6771A725-D309-4583-914A-FD68894BA492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Неродственная (</a:t>
          </a:r>
          <a:r>
            <a:rPr lang="ru-RU" b="1" dirty="0" err="1" smtClean="0">
              <a:solidFill>
                <a:srgbClr val="C00000"/>
              </a:solidFill>
            </a:rPr>
            <a:t>аутобридинг</a:t>
          </a:r>
          <a:r>
            <a:rPr lang="ru-RU" b="1" dirty="0" smtClean="0">
              <a:solidFill>
                <a:srgbClr val="C00000"/>
              </a:solidFill>
            </a:rPr>
            <a:t>) – </a:t>
          </a:r>
          <a:r>
            <a:rPr lang="ru-RU" dirty="0" smtClean="0"/>
            <a:t>скрещивание разных сортов для получения оптимальных комбинаций признаков</a:t>
          </a:r>
          <a:endParaRPr lang="ru-RU" dirty="0"/>
        </a:p>
      </dgm:t>
    </dgm:pt>
    <dgm:pt modelId="{6FD0A7BA-6060-4123-9919-B7CEE0611121}" type="parTrans" cxnId="{B8C768EC-03A4-4086-AD1D-7B2DD40511B2}">
      <dgm:prSet/>
      <dgm:spPr/>
      <dgm:t>
        <a:bodyPr/>
        <a:lstStyle/>
        <a:p>
          <a:endParaRPr lang="ru-RU"/>
        </a:p>
      </dgm:t>
    </dgm:pt>
    <dgm:pt modelId="{129922B6-4575-4793-9E77-16E4A3EBC223}" type="sibTrans" cxnId="{B8C768EC-03A4-4086-AD1D-7B2DD40511B2}">
      <dgm:prSet/>
      <dgm:spPr/>
      <dgm:t>
        <a:bodyPr/>
        <a:lstStyle/>
        <a:p>
          <a:endParaRPr lang="ru-RU"/>
        </a:p>
      </dgm:t>
    </dgm:pt>
    <dgm:pt modelId="{CCC4AC73-EF91-471C-8E29-48102202DCE5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Отдаленная –</a:t>
          </a:r>
          <a:r>
            <a:rPr lang="ru-RU" dirty="0" smtClean="0"/>
            <a:t> между разными видами или родами</a:t>
          </a:r>
          <a:endParaRPr lang="ru-RU" dirty="0"/>
        </a:p>
      </dgm:t>
    </dgm:pt>
    <dgm:pt modelId="{540B8720-40E6-450F-843C-0460D55D2B89}" type="parTrans" cxnId="{9F57AC3A-20CB-4019-B559-EC93B9CA2172}">
      <dgm:prSet/>
      <dgm:spPr/>
      <dgm:t>
        <a:bodyPr/>
        <a:lstStyle/>
        <a:p>
          <a:endParaRPr lang="ru-RU"/>
        </a:p>
      </dgm:t>
    </dgm:pt>
    <dgm:pt modelId="{FD2052AF-ABDB-435A-A548-696A4D2039D1}" type="sibTrans" cxnId="{9F57AC3A-20CB-4019-B559-EC93B9CA2172}">
      <dgm:prSet/>
      <dgm:spPr/>
      <dgm:t>
        <a:bodyPr/>
        <a:lstStyle/>
        <a:p>
          <a:endParaRPr lang="ru-RU"/>
        </a:p>
      </dgm:t>
    </dgm:pt>
    <dgm:pt modelId="{8965F0E8-A58A-4807-81AA-5A2C93D0383C}" type="pres">
      <dgm:prSet presAssocID="{A4467F8C-4CE0-4D2B-A111-02B2D63E53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3EC4F7-0B43-403D-A527-2E32AA148C50}" type="pres">
      <dgm:prSet presAssocID="{B76CCB78-D5D3-4E2A-94F0-03B7188C985A}" presName="hierRoot1" presStyleCnt="0">
        <dgm:presLayoutVars>
          <dgm:hierBranch val="init"/>
        </dgm:presLayoutVars>
      </dgm:prSet>
      <dgm:spPr/>
    </dgm:pt>
    <dgm:pt modelId="{257367B7-6933-4F34-AECC-5C38628A7434}" type="pres">
      <dgm:prSet presAssocID="{B76CCB78-D5D3-4E2A-94F0-03B7188C985A}" presName="rootComposite1" presStyleCnt="0"/>
      <dgm:spPr/>
    </dgm:pt>
    <dgm:pt modelId="{7009376F-4A5F-463F-B49E-8C05EBAD25B0}" type="pres">
      <dgm:prSet presAssocID="{B76CCB78-D5D3-4E2A-94F0-03B7188C985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44FAED-8D78-4099-AB21-DABAE87E8AD0}" type="pres">
      <dgm:prSet presAssocID="{B76CCB78-D5D3-4E2A-94F0-03B7188C985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10CF10C-CEC4-4DC5-BF35-2093D18A404A}" type="pres">
      <dgm:prSet presAssocID="{B76CCB78-D5D3-4E2A-94F0-03B7188C985A}" presName="hierChild2" presStyleCnt="0"/>
      <dgm:spPr/>
    </dgm:pt>
    <dgm:pt modelId="{9DEE01C6-2E91-4710-B319-D1C47AF32AD6}" type="pres">
      <dgm:prSet presAssocID="{6488F7F7-D10C-448E-BEFE-6C1801D0F8E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024BD07D-F2B6-4724-9A11-0A83866C37DA}" type="pres">
      <dgm:prSet presAssocID="{2D322D57-694B-47E4-B7D2-21323DB1618F}" presName="hierRoot2" presStyleCnt="0">
        <dgm:presLayoutVars>
          <dgm:hierBranch val="init"/>
        </dgm:presLayoutVars>
      </dgm:prSet>
      <dgm:spPr/>
    </dgm:pt>
    <dgm:pt modelId="{5FA142CC-70A7-4B4A-B864-7BD55A77163C}" type="pres">
      <dgm:prSet presAssocID="{2D322D57-694B-47E4-B7D2-21323DB1618F}" presName="rootComposite" presStyleCnt="0"/>
      <dgm:spPr/>
    </dgm:pt>
    <dgm:pt modelId="{B01F96C1-6F47-4A96-89BE-26BF86398A15}" type="pres">
      <dgm:prSet presAssocID="{2D322D57-694B-47E4-B7D2-21323DB1618F}" presName="rootText" presStyleLbl="node2" presStyleIdx="0" presStyleCnt="3" custScaleX="128850" custScaleY="2933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EBD328-CB21-4924-83BD-1FC11B1DF93D}" type="pres">
      <dgm:prSet presAssocID="{2D322D57-694B-47E4-B7D2-21323DB1618F}" presName="rootConnector" presStyleLbl="node2" presStyleIdx="0" presStyleCnt="3"/>
      <dgm:spPr/>
      <dgm:t>
        <a:bodyPr/>
        <a:lstStyle/>
        <a:p>
          <a:endParaRPr lang="ru-RU"/>
        </a:p>
      </dgm:t>
    </dgm:pt>
    <dgm:pt modelId="{9F343FC2-5263-4904-BB04-DF596834DFB2}" type="pres">
      <dgm:prSet presAssocID="{2D322D57-694B-47E4-B7D2-21323DB1618F}" presName="hierChild4" presStyleCnt="0"/>
      <dgm:spPr/>
    </dgm:pt>
    <dgm:pt modelId="{22CE4CB8-4EB1-4BAB-AB2A-A971C842C5D0}" type="pres">
      <dgm:prSet presAssocID="{2D322D57-694B-47E4-B7D2-21323DB1618F}" presName="hierChild5" presStyleCnt="0"/>
      <dgm:spPr/>
    </dgm:pt>
    <dgm:pt modelId="{40138FED-8215-4169-9FB4-DBCC313C43D8}" type="pres">
      <dgm:prSet presAssocID="{6FD0A7BA-6060-4123-9919-B7CEE0611121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78994BC-FDB0-4218-885C-6B2A454DFD5B}" type="pres">
      <dgm:prSet presAssocID="{6771A725-D309-4583-914A-FD68894BA492}" presName="hierRoot2" presStyleCnt="0">
        <dgm:presLayoutVars>
          <dgm:hierBranch val="init"/>
        </dgm:presLayoutVars>
      </dgm:prSet>
      <dgm:spPr/>
    </dgm:pt>
    <dgm:pt modelId="{A11804A1-3F9D-4EF0-A385-A80621CA2133}" type="pres">
      <dgm:prSet presAssocID="{6771A725-D309-4583-914A-FD68894BA492}" presName="rootComposite" presStyleCnt="0"/>
      <dgm:spPr/>
    </dgm:pt>
    <dgm:pt modelId="{68A29FD1-F738-4527-804E-F36A9EE0D291}" type="pres">
      <dgm:prSet presAssocID="{6771A725-D309-4583-914A-FD68894BA492}" presName="rootText" presStyleLbl="node2" presStyleIdx="1" presStyleCnt="3" custScaleX="131895" custScaleY="2934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54D3AA-A405-4CE5-BD69-932C5650B53E}" type="pres">
      <dgm:prSet presAssocID="{6771A725-D309-4583-914A-FD68894BA492}" presName="rootConnector" presStyleLbl="node2" presStyleIdx="1" presStyleCnt="3"/>
      <dgm:spPr/>
      <dgm:t>
        <a:bodyPr/>
        <a:lstStyle/>
        <a:p>
          <a:endParaRPr lang="ru-RU"/>
        </a:p>
      </dgm:t>
    </dgm:pt>
    <dgm:pt modelId="{53727FC3-C6A4-4543-94F8-FB8FB53863EE}" type="pres">
      <dgm:prSet presAssocID="{6771A725-D309-4583-914A-FD68894BA492}" presName="hierChild4" presStyleCnt="0"/>
      <dgm:spPr/>
    </dgm:pt>
    <dgm:pt modelId="{EF5017A1-7BD5-4A7E-BD2E-DC0CF55F15DB}" type="pres">
      <dgm:prSet presAssocID="{6771A725-D309-4583-914A-FD68894BA492}" presName="hierChild5" presStyleCnt="0"/>
      <dgm:spPr/>
    </dgm:pt>
    <dgm:pt modelId="{C462AB25-82F8-479A-A509-6A81B1E292DD}" type="pres">
      <dgm:prSet presAssocID="{540B8720-40E6-450F-843C-0460D55D2B8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4C443F8E-9AB8-4D28-AF36-9ADBB9E56428}" type="pres">
      <dgm:prSet presAssocID="{CCC4AC73-EF91-471C-8E29-48102202DCE5}" presName="hierRoot2" presStyleCnt="0">
        <dgm:presLayoutVars>
          <dgm:hierBranch val="init"/>
        </dgm:presLayoutVars>
      </dgm:prSet>
      <dgm:spPr/>
    </dgm:pt>
    <dgm:pt modelId="{1A3AEECD-0A87-416A-943F-B006814047CF}" type="pres">
      <dgm:prSet presAssocID="{CCC4AC73-EF91-471C-8E29-48102202DCE5}" presName="rootComposite" presStyleCnt="0"/>
      <dgm:spPr/>
    </dgm:pt>
    <dgm:pt modelId="{ED29E732-4430-4C1B-9140-41985BD8B6DF}" type="pres">
      <dgm:prSet presAssocID="{CCC4AC73-EF91-471C-8E29-48102202DCE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10AC60-9A96-4BF0-816F-08844930F31D}" type="pres">
      <dgm:prSet presAssocID="{CCC4AC73-EF91-471C-8E29-48102202DCE5}" presName="rootConnector" presStyleLbl="node2" presStyleIdx="2" presStyleCnt="3"/>
      <dgm:spPr/>
      <dgm:t>
        <a:bodyPr/>
        <a:lstStyle/>
        <a:p>
          <a:endParaRPr lang="ru-RU"/>
        </a:p>
      </dgm:t>
    </dgm:pt>
    <dgm:pt modelId="{E14240AB-78E9-49A6-A4E8-C539FAB005C9}" type="pres">
      <dgm:prSet presAssocID="{CCC4AC73-EF91-471C-8E29-48102202DCE5}" presName="hierChild4" presStyleCnt="0"/>
      <dgm:spPr/>
    </dgm:pt>
    <dgm:pt modelId="{616A0478-AB78-47CD-B3DD-1163115A6046}" type="pres">
      <dgm:prSet presAssocID="{CCC4AC73-EF91-471C-8E29-48102202DCE5}" presName="hierChild5" presStyleCnt="0"/>
      <dgm:spPr/>
    </dgm:pt>
    <dgm:pt modelId="{C877C2E8-57F3-4366-A74F-62242BDF6C4C}" type="pres">
      <dgm:prSet presAssocID="{B76CCB78-D5D3-4E2A-94F0-03B7188C985A}" presName="hierChild3" presStyleCnt="0"/>
      <dgm:spPr/>
    </dgm:pt>
  </dgm:ptLst>
  <dgm:cxnLst>
    <dgm:cxn modelId="{C02A74E0-D2C5-44BC-847A-E4B30969688E}" type="presOf" srcId="{6488F7F7-D10C-448E-BEFE-6C1801D0F8E0}" destId="{9DEE01C6-2E91-4710-B319-D1C47AF32AD6}" srcOrd="0" destOrd="0" presId="urn:microsoft.com/office/officeart/2005/8/layout/orgChart1"/>
    <dgm:cxn modelId="{B29EC50D-F9C0-4C0B-8921-34EF0EFA70D4}" type="presOf" srcId="{6FD0A7BA-6060-4123-9919-B7CEE0611121}" destId="{40138FED-8215-4169-9FB4-DBCC313C43D8}" srcOrd="0" destOrd="0" presId="urn:microsoft.com/office/officeart/2005/8/layout/orgChart1"/>
    <dgm:cxn modelId="{B8C768EC-03A4-4086-AD1D-7B2DD40511B2}" srcId="{B76CCB78-D5D3-4E2A-94F0-03B7188C985A}" destId="{6771A725-D309-4583-914A-FD68894BA492}" srcOrd="1" destOrd="0" parTransId="{6FD0A7BA-6060-4123-9919-B7CEE0611121}" sibTransId="{129922B6-4575-4793-9E77-16E4A3EBC223}"/>
    <dgm:cxn modelId="{692EE7C7-45EB-499E-8C24-DC1032D5D7D2}" srcId="{B76CCB78-D5D3-4E2A-94F0-03B7188C985A}" destId="{2D322D57-694B-47E4-B7D2-21323DB1618F}" srcOrd="0" destOrd="0" parTransId="{6488F7F7-D10C-448E-BEFE-6C1801D0F8E0}" sibTransId="{BC9971B2-461B-4D8C-BDA1-C5AB40619625}"/>
    <dgm:cxn modelId="{28697089-05DA-45FD-86F7-906966FBB3D1}" type="presOf" srcId="{CCC4AC73-EF91-471C-8E29-48102202DCE5}" destId="{ED29E732-4430-4C1B-9140-41985BD8B6DF}" srcOrd="0" destOrd="0" presId="urn:microsoft.com/office/officeart/2005/8/layout/orgChart1"/>
    <dgm:cxn modelId="{1EC81547-F38D-4A80-9367-C14696F56D5B}" type="presOf" srcId="{2D322D57-694B-47E4-B7D2-21323DB1618F}" destId="{B01F96C1-6F47-4A96-89BE-26BF86398A15}" srcOrd="0" destOrd="0" presId="urn:microsoft.com/office/officeart/2005/8/layout/orgChart1"/>
    <dgm:cxn modelId="{09F7F30D-EF45-4E15-A03C-E5F854D183BC}" type="presOf" srcId="{2D322D57-694B-47E4-B7D2-21323DB1618F}" destId="{3AEBD328-CB21-4924-83BD-1FC11B1DF93D}" srcOrd="1" destOrd="0" presId="urn:microsoft.com/office/officeart/2005/8/layout/orgChart1"/>
    <dgm:cxn modelId="{F6C475CB-54F7-403F-9FDF-664614725353}" type="presOf" srcId="{B76CCB78-D5D3-4E2A-94F0-03B7188C985A}" destId="{7009376F-4A5F-463F-B49E-8C05EBAD25B0}" srcOrd="0" destOrd="0" presId="urn:microsoft.com/office/officeart/2005/8/layout/orgChart1"/>
    <dgm:cxn modelId="{FC939FC9-8732-4C24-9A91-7D634C8F5F80}" type="presOf" srcId="{CCC4AC73-EF91-471C-8E29-48102202DCE5}" destId="{CA10AC60-9A96-4BF0-816F-08844930F31D}" srcOrd="1" destOrd="0" presId="urn:microsoft.com/office/officeart/2005/8/layout/orgChart1"/>
    <dgm:cxn modelId="{0129A5A2-75C2-447E-8305-0E4F0C70A35B}" type="presOf" srcId="{B76CCB78-D5D3-4E2A-94F0-03B7188C985A}" destId="{9444FAED-8D78-4099-AB21-DABAE87E8AD0}" srcOrd="1" destOrd="0" presId="urn:microsoft.com/office/officeart/2005/8/layout/orgChart1"/>
    <dgm:cxn modelId="{9F57AC3A-20CB-4019-B559-EC93B9CA2172}" srcId="{B76CCB78-D5D3-4E2A-94F0-03B7188C985A}" destId="{CCC4AC73-EF91-471C-8E29-48102202DCE5}" srcOrd="2" destOrd="0" parTransId="{540B8720-40E6-450F-843C-0460D55D2B89}" sibTransId="{FD2052AF-ABDB-435A-A548-696A4D2039D1}"/>
    <dgm:cxn modelId="{B376030D-E8EE-4DE7-81BD-BA7547BFBFAD}" srcId="{A4467F8C-4CE0-4D2B-A111-02B2D63E53AC}" destId="{B76CCB78-D5D3-4E2A-94F0-03B7188C985A}" srcOrd="0" destOrd="0" parTransId="{D38D2465-7DE7-459A-83C4-F8AE2794AA10}" sibTransId="{31B29664-B4AC-4E69-A049-0DE52709E2C1}"/>
    <dgm:cxn modelId="{AFF02CB1-EAE0-4708-B521-9C8238066A47}" type="presOf" srcId="{A4467F8C-4CE0-4D2B-A111-02B2D63E53AC}" destId="{8965F0E8-A58A-4807-81AA-5A2C93D0383C}" srcOrd="0" destOrd="0" presId="urn:microsoft.com/office/officeart/2005/8/layout/orgChart1"/>
    <dgm:cxn modelId="{3F678A5E-77D9-45E7-8C22-F8A332D011F6}" type="presOf" srcId="{6771A725-D309-4583-914A-FD68894BA492}" destId="{68A29FD1-F738-4527-804E-F36A9EE0D291}" srcOrd="0" destOrd="0" presId="urn:microsoft.com/office/officeart/2005/8/layout/orgChart1"/>
    <dgm:cxn modelId="{EDC63917-5BCA-413B-BAEB-D534079BD8D2}" type="presOf" srcId="{6771A725-D309-4583-914A-FD68894BA492}" destId="{0E54D3AA-A405-4CE5-BD69-932C5650B53E}" srcOrd="1" destOrd="0" presId="urn:microsoft.com/office/officeart/2005/8/layout/orgChart1"/>
    <dgm:cxn modelId="{2057BD05-CF13-4ECC-B11D-2B0499084B59}" type="presOf" srcId="{540B8720-40E6-450F-843C-0460D55D2B89}" destId="{C462AB25-82F8-479A-A509-6A81B1E292DD}" srcOrd="0" destOrd="0" presId="urn:microsoft.com/office/officeart/2005/8/layout/orgChart1"/>
    <dgm:cxn modelId="{784798EB-EC28-439C-BC53-CE018EF899D5}" type="presParOf" srcId="{8965F0E8-A58A-4807-81AA-5A2C93D0383C}" destId="{353EC4F7-0B43-403D-A527-2E32AA148C50}" srcOrd="0" destOrd="0" presId="urn:microsoft.com/office/officeart/2005/8/layout/orgChart1"/>
    <dgm:cxn modelId="{79CFA8F0-5A66-44F9-8A3C-8515473B34DF}" type="presParOf" srcId="{353EC4F7-0B43-403D-A527-2E32AA148C50}" destId="{257367B7-6933-4F34-AECC-5C38628A7434}" srcOrd="0" destOrd="0" presId="urn:microsoft.com/office/officeart/2005/8/layout/orgChart1"/>
    <dgm:cxn modelId="{CA7E4325-5A48-49F5-BC44-2BEE2905A5A9}" type="presParOf" srcId="{257367B7-6933-4F34-AECC-5C38628A7434}" destId="{7009376F-4A5F-463F-B49E-8C05EBAD25B0}" srcOrd="0" destOrd="0" presId="urn:microsoft.com/office/officeart/2005/8/layout/orgChart1"/>
    <dgm:cxn modelId="{1AE24974-CE83-4EA7-87F4-D5A58562EFE1}" type="presParOf" srcId="{257367B7-6933-4F34-AECC-5C38628A7434}" destId="{9444FAED-8D78-4099-AB21-DABAE87E8AD0}" srcOrd="1" destOrd="0" presId="urn:microsoft.com/office/officeart/2005/8/layout/orgChart1"/>
    <dgm:cxn modelId="{A1A9994D-DF30-4E7F-ACEF-64FC88AB5A0B}" type="presParOf" srcId="{353EC4F7-0B43-403D-A527-2E32AA148C50}" destId="{910CF10C-CEC4-4DC5-BF35-2093D18A404A}" srcOrd="1" destOrd="0" presId="urn:microsoft.com/office/officeart/2005/8/layout/orgChart1"/>
    <dgm:cxn modelId="{12E9B81E-D85A-4BC1-9C77-E9673AD2B93F}" type="presParOf" srcId="{910CF10C-CEC4-4DC5-BF35-2093D18A404A}" destId="{9DEE01C6-2E91-4710-B319-D1C47AF32AD6}" srcOrd="0" destOrd="0" presId="urn:microsoft.com/office/officeart/2005/8/layout/orgChart1"/>
    <dgm:cxn modelId="{458D35F7-7EE3-40FE-9203-9E7587D57584}" type="presParOf" srcId="{910CF10C-CEC4-4DC5-BF35-2093D18A404A}" destId="{024BD07D-F2B6-4724-9A11-0A83866C37DA}" srcOrd="1" destOrd="0" presId="urn:microsoft.com/office/officeart/2005/8/layout/orgChart1"/>
    <dgm:cxn modelId="{063E1EDC-0755-40B3-A1AA-584C179D3E40}" type="presParOf" srcId="{024BD07D-F2B6-4724-9A11-0A83866C37DA}" destId="{5FA142CC-70A7-4B4A-B864-7BD55A77163C}" srcOrd="0" destOrd="0" presId="urn:microsoft.com/office/officeart/2005/8/layout/orgChart1"/>
    <dgm:cxn modelId="{FE8C2439-C7B6-4E6B-96C6-9B2DEC510B3D}" type="presParOf" srcId="{5FA142CC-70A7-4B4A-B864-7BD55A77163C}" destId="{B01F96C1-6F47-4A96-89BE-26BF86398A15}" srcOrd="0" destOrd="0" presId="urn:microsoft.com/office/officeart/2005/8/layout/orgChart1"/>
    <dgm:cxn modelId="{259B74A5-FED6-428B-AE54-9F6C405966B4}" type="presParOf" srcId="{5FA142CC-70A7-4B4A-B864-7BD55A77163C}" destId="{3AEBD328-CB21-4924-83BD-1FC11B1DF93D}" srcOrd="1" destOrd="0" presId="urn:microsoft.com/office/officeart/2005/8/layout/orgChart1"/>
    <dgm:cxn modelId="{A06E81EF-644B-4795-A3D3-D38A91D16E0B}" type="presParOf" srcId="{024BD07D-F2B6-4724-9A11-0A83866C37DA}" destId="{9F343FC2-5263-4904-BB04-DF596834DFB2}" srcOrd="1" destOrd="0" presId="urn:microsoft.com/office/officeart/2005/8/layout/orgChart1"/>
    <dgm:cxn modelId="{CB8A2F77-45FC-4B27-A4A5-74A4BC47A216}" type="presParOf" srcId="{024BD07D-F2B6-4724-9A11-0A83866C37DA}" destId="{22CE4CB8-4EB1-4BAB-AB2A-A971C842C5D0}" srcOrd="2" destOrd="0" presId="urn:microsoft.com/office/officeart/2005/8/layout/orgChart1"/>
    <dgm:cxn modelId="{CFD27B8D-12C4-4E40-AE51-C85D7FD0EB8E}" type="presParOf" srcId="{910CF10C-CEC4-4DC5-BF35-2093D18A404A}" destId="{40138FED-8215-4169-9FB4-DBCC313C43D8}" srcOrd="2" destOrd="0" presId="urn:microsoft.com/office/officeart/2005/8/layout/orgChart1"/>
    <dgm:cxn modelId="{5C6908E1-4353-4C36-8C02-4D265BB4E629}" type="presParOf" srcId="{910CF10C-CEC4-4DC5-BF35-2093D18A404A}" destId="{678994BC-FDB0-4218-885C-6B2A454DFD5B}" srcOrd="3" destOrd="0" presId="urn:microsoft.com/office/officeart/2005/8/layout/orgChart1"/>
    <dgm:cxn modelId="{6B60CDBA-409F-4531-A546-4FA1E236EFEA}" type="presParOf" srcId="{678994BC-FDB0-4218-885C-6B2A454DFD5B}" destId="{A11804A1-3F9D-4EF0-A385-A80621CA2133}" srcOrd="0" destOrd="0" presId="urn:microsoft.com/office/officeart/2005/8/layout/orgChart1"/>
    <dgm:cxn modelId="{D1D04771-CF0B-4BBF-98EC-612998F3C67A}" type="presParOf" srcId="{A11804A1-3F9D-4EF0-A385-A80621CA2133}" destId="{68A29FD1-F738-4527-804E-F36A9EE0D291}" srcOrd="0" destOrd="0" presId="urn:microsoft.com/office/officeart/2005/8/layout/orgChart1"/>
    <dgm:cxn modelId="{66208E5C-A466-4A8C-8453-389169B26A77}" type="presParOf" srcId="{A11804A1-3F9D-4EF0-A385-A80621CA2133}" destId="{0E54D3AA-A405-4CE5-BD69-932C5650B53E}" srcOrd="1" destOrd="0" presId="urn:microsoft.com/office/officeart/2005/8/layout/orgChart1"/>
    <dgm:cxn modelId="{29B62A7F-9683-4DBE-8329-8D0D4F01ADDB}" type="presParOf" srcId="{678994BC-FDB0-4218-885C-6B2A454DFD5B}" destId="{53727FC3-C6A4-4543-94F8-FB8FB53863EE}" srcOrd="1" destOrd="0" presId="urn:microsoft.com/office/officeart/2005/8/layout/orgChart1"/>
    <dgm:cxn modelId="{323DFB85-086B-4D33-BBA4-DF503A9A9565}" type="presParOf" srcId="{678994BC-FDB0-4218-885C-6B2A454DFD5B}" destId="{EF5017A1-7BD5-4A7E-BD2E-DC0CF55F15DB}" srcOrd="2" destOrd="0" presId="urn:microsoft.com/office/officeart/2005/8/layout/orgChart1"/>
    <dgm:cxn modelId="{08D4C430-E794-4349-BE09-31FF3C7F9134}" type="presParOf" srcId="{910CF10C-CEC4-4DC5-BF35-2093D18A404A}" destId="{C462AB25-82F8-479A-A509-6A81B1E292DD}" srcOrd="4" destOrd="0" presId="urn:microsoft.com/office/officeart/2005/8/layout/orgChart1"/>
    <dgm:cxn modelId="{956AADE1-E028-4090-BB07-0205718B8D68}" type="presParOf" srcId="{910CF10C-CEC4-4DC5-BF35-2093D18A404A}" destId="{4C443F8E-9AB8-4D28-AF36-9ADBB9E56428}" srcOrd="5" destOrd="0" presId="urn:microsoft.com/office/officeart/2005/8/layout/orgChart1"/>
    <dgm:cxn modelId="{FFA5A4AA-513B-45C7-8E7E-C9CF37807506}" type="presParOf" srcId="{4C443F8E-9AB8-4D28-AF36-9ADBB9E56428}" destId="{1A3AEECD-0A87-416A-943F-B006814047CF}" srcOrd="0" destOrd="0" presId="urn:microsoft.com/office/officeart/2005/8/layout/orgChart1"/>
    <dgm:cxn modelId="{0BCE41A4-8B89-456A-BDED-96305D4669A0}" type="presParOf" srcId="{1A3AEECD-0A87-416A-943F-B006814047CF}" destId="{ED29E732-4430-4C1B-9140-41985BD8B6DF}" srcOrd="0" destOrd="0" presId="urn:microsoft.com/office/officeart/2005/8/layout/orgChart1"/>
    <dgm:cxn modelId="{2ACCE16B-6AFF-4231-A6DF-49221C4F0197}" type="presParOf" srcId="{1A3AEECD-0A87-416A-943F-B006814047CF}" destId="{CA10AC60-9A96-4BF0-816F-08844930F31D}" srcOrd="1" destOrd="0" presId="urn:microsoft.com/office/officeart/2005/8/layout/orgChart1"/>
    <dgm:cxn modelId="{EA4FA501-A18E-40B9-A7AB-7A8B6D5773D4}" type="presParOf" srcId="{4C443F8E-9AB8-4D28-AF36-9ADBB9E56428}" destId="{E14240AB-78E9-49A6-A4E8-C539FAB005C9}" srcOrd="1" destOrd="0" presId="urn:microsoft.com/office/officeart/2005/8/layout/orgChart1"/>
    <dgm:cxn modelId="{ECCE9523-19B6-4F73-AEF4-3A4FA4D02A74}" type="presParOf" srcId="{4C443F8E-9AB8-4D28-AF36-9ADBB9E56428}" destId="{616A0478-AB78-47CD-B3DD-1163115A6046}" srcOrd="2" destOrd="0" presId="urn:microsoft.com/office/officeart/2005/8/layout/orgChart1"/>
    <dgm:cxn modelId="{44D4550E-EA12-41E2-AE17-8D58B3FEE9EF}" type="presParOf" srcId="{353EC4F7-0B43-403D-A527-2E32AA148C50}" destId="{C877C2E8-57F3-4366-A74F-62242BDF6C4C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17D5E58-D2B2-4B8F-950C-F0A964E19591}" type="datetimeFigureOut">
              <a:rPr lang="ru-RU" smtClean="0"/>
              <a:pPr/>
              <a:t>17.07.2009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52A17C2-C135-46B4-B3A1-CF8D644AB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7D5E58-D2B2-4B8F-950C-F0A964E19591}" type="datetimeFigureOut">
              <a:rPr lang="ru-RU" smtClean="0"/>
              <a:pPr/>
              <a:t>17.07.2009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2A17C2-C135-46B4-B3A1-CF8D644AB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17D5E58-D2B2-4B8F-950C-F0A964E19591}" type="datetimeFigureOut">
              <a:rPr lang="ru-RU" smtClean="0"/>
              <a:pPr/>
              <a:t>17.07.2009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52A17C2-C135-46B4-B3A1-CF8D644AB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7D5E58-D2B2-4B8F-950C-F0A964E19591}" type="datetimeFigureOut">
              <a:rPr lang="ru-RU" smtClean="0"/>
              <a:pPr/>
              <a:t>17.07.2009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2A17C2-C135-46B4-B3A1-CF8D644AB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17D5E58-D2B2-4B8F-950C-F0A964E19591}" type="datetimeFigureOut">
              <a:rPr lang="ru-RU" smtClean="0"/>
              <a:pPr/>
              <a:t>17.07.2009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52A17C2-C135-46B4-B3A1-CF8D644AB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7D5E58-D2B2-4B8F-950C-F0A964E19591}" type="datetimeFigureOut">
              <a:rPr lang="ru-RU" smtClean="0"/>
              <a:pPr/>
              <a:t>17.07.2009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2A17C2-C135-46B4-B3A1-CF8D644AB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7D5E58-D2B2-4B8F-950C-F0A964E19591}" type="datetimeFigureOut">
              <a:rPr lang="ru-RU" smtClean="0"/>
              <a:pPr/>
              <a:t>17.07.2009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2A17C2-C135-46B4-B3A1-CF8D644AB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7D5E58-D2B2-4B8F-950C-F0A964E19591}" type="datetimeFigureOut">
              <a:rPr lang="ru-RU" smtClean="0"/>
              <a:pPr/>
              <a:t>17.07.2009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2A17C2-C135-46B4-B3A1-CF8D644AB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17D5E58-D2B2-4B8F-950C-F0A964E19591}" type="datetimeFigureOut">
              <a:rPr lang="ru-RU" smtClean="0"/>
              <a:pPr/>
              <a:t>17.07.2009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2A17C2-C135-46B4-B3A1-CF8D644AB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7D5E58-D2B2-4B8F-950C-F0A964E19591}" type="datetimeFigureOut">
              <a:rPr lang="ru-RU" smtClean="0"/>
              <a:pPr/>
              <a:t>17.07.2009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2A17C2-C135-46B4-B3A1-CF8D644AB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7D5E58-D2B2-4B8F-950C-F0A964E19591}" type="datetimeFigureOut">
              <a:rPr lang="ru-RU" smtClean="0"/>
              <a:pPr/>
              <a:t>17.07.2009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2A17C2-C135-46B4-B3A1-CF8D644AB8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17D5E58-D2B2-4B8F-950C-F0A964E19591}" type="datetimeFigureOut">
              <a:rPr lang="ru-RU" smtClean="0"/>
              <a:pPr/>
              <a:t>17.07.2009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52A17C2-C135-46B4-B3A1-CF8D644AB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Методы селекции растений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5038" y="6076960"/>
            <a:ext cx="3128962" cy="781040"/>
          </a:xfrm>
        </p:spPr>
        <p:txBody>
          <a:bodyPr/>
          <a:lstStyle/>
          <a:p>
            <a:r>
              <a:rPr lang="ru-RU" dirty="0" smtClean="0"/>
              <a:t>11 класс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МОИ ДОКУМЕНТЫ-2\картинки биология\общая биология\генетика и селекция\селекция\аутбридинг.jpg"/>
          <p:cNvPicPr>
            <a:picLocks noChangeAspect="1" noChangeArrowheads="1"/>
          </p:cNvPicPr>
          <p:nvPr/>
        </p:nvPicPr>
        <p:blipFill>
          <a:blip r:embed="rId2"/>
          <a:srcRect t="12382"/>
          <a:stretch>
            <a:fillRect/>
          </a:stretch>
        </p:blipFill>
        <p:spPr bwMode="auto">
          <a:xfrm>
            <a:off x="0" y="0"/>
            <a:ext cx="6924675" cy="3538558"/>
          </a:xfrm>
          <a:prstGeom prst="rect">
            <a:avLst/>
          </a:prstGeom>
          <a:noFill/>
        </p:spPr>
      </p:pic>
      <p:pic>
        <p:nvPicPr>
          <p:cNvPr id="3" name="Picture 3" descr="F:\МОИ ДОКУМЕНТЫ-2\картинки биология\общая биология\генетика и селекция\селекция\гибрид.jpg"/>
          <p:cNvPicPr>
            <a:picLocks noChangeAspect="1" noChangeArrowheads="1"/>
          </p:cNvPicPr>
          <p:nvPr/>
        </p:nvPicPr>
        <p:blipFill>
          <a:blip r:embed="rId3"/>
          <a:srcRect l="9375" t="39637" r="6250" b="22798"/>
          <a:stretch>
            <a:fillRect/>
          </a:stretch>
        </p:blipFill>
        <p:spPr bwMode="auto">
          <a:xfrm>
            <a:off x="0" y="3471362"/>
            <a:ext cx="9144000" cy="33866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286644" y="2143116"/>
            <a:ext cx="185735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ПРИВОДИТ К ГЕТЕРОЗИСУ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6858016" y="928670"/>
            <a:ext cx="1643074" cy="1000132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МОИ ДОКУМЕНТЫ-2\картинки биология\общая биология\генетика и селекция\селекция\гетерозис.jpg"/>
          <p:cNvPicPr>
            <a:picLocks noChangeAspect="1" noChangeArrowheads="1"/>
          </p:cNvPicPr>
          <p:nvPr/>
        </p:nvPicPr>
        <p:blipFill>
          <a:blip r:embed="rId2"/>
          <a:srcRect l="767" t="11628" r="3149" b="6977"/>
          <a:stretch>
            <a:fillRect/>
          </a:stretch>
        </p:blipFill>
        <p:spPr bwMode="auto">
          <a:xfrm>
            <a:off x="1" y="1611423"/>
            <a:ext cx="9144000" cy="52465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0"/>
            <a:ext cx="7215238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Гетерозис  (гибридная сила)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– мощное развитие гибридов первого поколения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71546"/>
            <a:ext cx="3286148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СОРТ ПШЕНИЦЫ 1 </a:t>
            </a:r>
          </a:p>
          <a:p>
            <a:pPr algn="ctr"/>
            <a:r>
              <a:rPr lang="ru-RU" dirty="0" smtClean="0"/>
              <a:t>(прочный стебель, устойчива к полеганию, легко поражается ржавчиной)</a:t>
            </a:r>
            <a:endParaRPr lang="ru-RU" dirty="0"/>
          </a:p>
        </p:txBody>
      </p:sp>
      <p:sp>
        <p:nvSpPr>
          <p:cNvPr id="3" name="Умножение 2"/>
          <p:cNvSpPr/>
          <p:nvPr/>
        </p:nvSpPr>
        <p:spPr>
          <a:xfrm>
            <a:off x="3643306" y="1500174"/>
            <a:ext cx="928694" cy="64294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1000108"/>
            <a:ext cx="3214710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СОРТ ПШЕНИЦЫ 2</a:t>
            </a:r>
          </a:p>
          <a:p>
            <a:pPr algn="ctr"/>
            <a:r>
              <a:rPr lang="ru-RU" dirty="0" smtClean="0"/>
              <a:t>(тонкая и слабая соломина, устойчива к ржавчине)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3857620" y="3071810"/>
            <a:ext cx="571504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8860" y="4643446"/>
            <a:ext cx="3500462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СОРТ ПШЕНИЦЫ 3 </a:t>
            </a:r>
            <a:r>
              <a:rPr lang="ru-RU" dirty="0" smtClean="0"/>
              <a:t>- гибрид</a:t>
            </a:r>
          </a:p>
          <a:p>
            <a:pPr algn="ctr"/>
            <a:r>
              <a:rPr lang="ru-RU" dirty="0" smtClean="0"/>
              <a:t>(устойчив к полеганию и ржавчине)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МОИ ДОКУМЕНТЫ-2\картинки биология\общая биология\генетика и селекция\селекция\отдаленная гибридиза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55721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71461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ОТДАЛЕННАЯ ГИБРИДИЗАЦИЯ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5857892"/>
            <a:ext cx="6215106" cy="100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РОЖЬ  Х   ПШЕНИЦА  = ТРИТИКАЛЕ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МОИ ДОКУМЕНТЫ-2\картинки биология\общая биология\генетика и селекция\селекция\мичурин и.в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0" y="0"/>
            <a:ext cx="4095750" cy="60864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628" y="5715016"/>
            <a:ext cx="4143372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Иван Владимирович Мичурин </a:t>
            </a:r>
          </a:p>
          <a:p>
            <a:pPr algn="ctr"/>
            <a:r>
              <a:rPr lang="ru-RU" dirty="0" smtClean="0"/>
              <a:t>(1855 – 1935 г.г.) – скрещивал географически отдаленные формы</a:t>
            </a:r>
            <a:endParaRPr lang="ru-RU" dirty="0"/>
          </a:p>
        </p:txBody>
      </p:sp>
      <p:pic>
        <p:nvPicPr>
          <p:cNvPr id="10243" name="Picture 3" descr="C:\Documents and Settings\Саша\Мои документы\a01104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1771650" cy="19716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500438"/>
            <a:ext cx="164304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алыча</a:t>
            </a:r>
            <a:endParaRPr lang="ru-RU" b="1" dirty="0"/>
          </a:p>
        </p:txBody>
      </p:sp>
      <p:sp>
        <p:nvSpPr>
          <p:cNvPr id="6" name="Умножение 5"/>
          <p:cNvSpPr/>
          <p:nvPr/>
        </p:nvSpPr>
        <p:spPr>
          <a:xfrm>
            <a:off x="2000232" y="2214554"/>
            <a:ext cx="357190" cy="35719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2214554"/>
            <a:ext cx="207170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ТЕРН ДИКИЙ</a:t>
            </a:r>
            <a:endParaRPr lang="ru-RU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285984" y="4214818"/>
            <a:ext cx="428628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6000744"/>
            <a:ext cx="242889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Домашняя слива</a:t>
            </a:r>
            <a:endParaRPr lang="ru-RU" b="1" dirty="0"/>
          </a:p>
        </p:txBody>
      </p:sp>
      <p:pic>
        <p:nvPicPr>
          <p:cNvPr id="10244" name="Picture 4" descr="C:\Documents and Settings\Саша\Мои документы\S3287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886325"/>
            <a:ext cx="1771650" cy="197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Саша\Мои документы\v_543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2143140" cy="23851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3357562"/>
            <a:ext cx="185738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вишня</a:t>
            </a:r>
            <a:endParaRPr lang="ru-RU" dirty="0"/>
          </a:p>
        </p:txBody>
      </p:sp>
      <p:sp>
        <p:nvSpPr>
          <p:cNvPr id="4" name="Умножение 3"/>
          <p:cNvSpPr/>
          <p:nvPr/>
        </p:nvSpPr>
        <p:spPr>
          <a:xfrm>
            <a:off x="3714744" y="1714488"/>
            <a:ext cx="857256" cy="7143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7" name="Picture 3" descr="C:\Documents and Settings\Саша\Мои документы\Ch3219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785794"/>
            <a:ext cx="2071702" cy="23056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00694" y="3286124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черемуха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000496" y="3714752"/>
            <a:ext cx="357190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5143512"/>
            <a:ext cx="292895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Церападус</a:t>
            </a:r>
            <a:r>
              <a:rPr lang="ru-RU" dirty="0" smtClean="0"/>
              <a:t> – сладко-кислые с горечью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615262" cy="1143000"/>
          </a:xfrm>
        </p:spPr>
        <p:txBody>
          <a:bodyPr/>
          <a:lstStyle/>
          <a:p>
            <a:pPr algn="ctr"/>
            <a:r>
              <a:rPr lang="ru-RU" dirty="0" smtClean="0"/>
              <a:t>Ученые – селекционеры: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Пустовойт</a:t>
            </a:r>
            <a:r>
              <a:rPr lang="ru-RU" dirty="0" smtClean="0"/>
              <a:t> В.С. –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Цицин</a:t>
            </a:r>
            <a:r>
              <a:rPr lang="ru-RU" dirty="0" smtClean="0"/>
              <a:t> Н.В., Лукьяненко П.П. –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Хаджиев С.Н. –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Иванова И.Г. -   </a:t>
            </a:r>
            <a:endParaRPr lang="ru-RU" dirty="0"/>
          </a:p>
        </p:txBody>
      </p:sp>
      <p:pic>
        <p:nvPicPr>
          <p:cNvPr id="12290" name="Picture 2" descr="F:\МОИ ДОКУМЕНТЫ-2\картинки биология\растения\подсолнечник однолет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500174"/>
            <a:ext cx="2071674" cy="1561976"/>
          </a:xfrm>
          <a:prstGeom prst="rect">
            <a:avLst/>
          </a:prstGeom>
          <a:noFill/>
        </p:spPr>
      </p:pic>
      <p:pic>
        <p:nvPicPr>
          <p:cNvPr id="12291" name="Picture 3" descr="F:\МОИ ДОКУМЕНТЫ-2\картинки биология\растения\пшеница тверд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357430"/>
            <a:ext cx="2143140" cy="1615993"/>
          </a:xfrm>
          <a:prstGeom prst="rect">
            <a:avLst/>
          </a:prstGeom>
          <a:noFill/>
        </p:spPr>
      </p:pic>
      <p:pic>
        <p:nvPicPr>
          <p:cNvPr id="12292" name="Picture 4" descr="F:\МОИ ДОКУМЕНТЫ-2\картинки биология\растения\кукуруза, почат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714752"/>
            <a:ext cx="2127240" cy="1595430"/>
          </a:xfrm>
          <a:prstGeom prst="rect">
            <a:avLst/>
          </a:prstGeom>
          <a:noFill/>
        </p:spPr>
      </p:pic>
      <p:pic>
        <p:nvPicPr>
          <p:cNvPr id="12293" name="Picture 5" descr="F:\МОИ ДОКУМЕНТЫ-2\картинки биология\растения\кочанная капуст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5242156"/>
            <a:ext cx="2143119" cy="1615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143900" cy="2966084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rgbClr val="00B0F0"/>
                </a:solidFill>
              </a:rPr>
              <a:t>Г.Д.Карпеченко</a:t>
            </a:r>
            <a:r>
              <a:rPr lang="ru-RU" dirty="0" smtClean="0">
                <a:solidFill>
                  <a:srgbClr val="00B0F0"/>
                </a:solidFill>
              </a:rPr>
              <a:t> в 1924 г. –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>на основе полиплоидии преодолел бесплодие и создал капустно-редечный гибрид - </a:t>
            </a:r>
            <a:r>
              <a:rPr lang="ru-RU" dirty="0" err="1" smtClean="0">
                <a:solidFill>
                  <a:srgbClr val="C00000"/>
                </a:solidFill>
              </a:rPr>
              <a:t>рафанобрассик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929066"/>
            <a:ext cx="6858048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Прочитайте текст в учебнике на стр. 328-329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Используя текст учебника на стр. 329-330 ответьте на вопрос – каково значение искусственного мутагенеза?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4752"/>
            <a:ext cx="7239000" cy="2740984"/>
          </a:xfrm>
        </p:spPr>
        <p:txBody>
          <a:bodyPr/>
          <a:lstStyle/>
          <a:p>
            <a:pPr algn="ctr"/>
            <a:r>
              <a:rPr lang="ru-RU" dirty="0" smtClean="0"/>
              <a:t>Маркова Лайма Валдисовна, </a:t>
            </a:r>
          </a:p>
          <a:p>
            <a:pPr algn="ctr">
              <a:buNone/>
            </a:pPr>
            <a:r>
              <a:rPr lang="ru-RU" dirty="0" smtClean="0"/>
              <a:t>учитель химии и биологии </a:t>
            </a:r>
          </a:p>
          <a:p>
            <a:pPr algn="ctr">
              <a:buNone/>
            </a:pPr>
            <a:r>
              <a:rPr lang="ru-RU" dirty="0" smtClean="0"/>
              <a:t>Усть-Язьвинской МСОШ </a:t>
            </a:r>
          </a:p>
          <a:p>
            <a:pPr algn="ctr">
              <a:buNone/>
            </a:pPr>
            <a:r>
              <a:rPr lang="ru-RU" dirty="0" smtClean="0"/>
              <a:t>Красновишерского района</a:t>
            </a:r>
          </a:p>
          <a:p>
            <a:pPr algn="ctr">
              <a:buNone/>
            </a:pPr>
            <a:r>
              <a:rPr lang="ru-RU" dirty="0" smtClean="0"/>
              <a:t> Пермского края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Ответьте на 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7239000" cy="416974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Что такое селекция?</a:t>
            </a:r>
          </a:p>
          <a:p>
            <a:pPr algn="ctr"/>
            <a:r>
              <a:rPr lang="ru-RU" sz="4400" dirty="0" smtClean="0"/>
              <a:t>Перечислите задачи селекции.</a:t>
            </a:r>
          </a:p>
          <a:p>
            <a:pPr algn="ctr"/>
            <a:r>
              <a:rPr lang="ru-RU" sz="4400" dirty="0" smtClean="0"/>
              <a:t>Что такое порода, сорт, штамм.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20040"/>
            <a:ext cx="81439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Методы селекции растений:</a:t>
            </a:r>
            <a:endParaRPr lang="ru-RU" dirty="0"/>
          </a:p>
        </p:txBody>
      </p:sp>
      <p:pic>
        <p:nvPicPr>
          <p:cNvPr id="1026" name="Picture 2" descr="F:\МОИ ДОКУМЕНТЫ-2\картинки биология\общая биология\генетика и селекция\селекция\виды отбора.jpg"/>
          <p:cNvPicPr>
            <a:picLocks noChangeAspect="1" noChangeArrowheads="1"/>
          </p:cNvPicPr>
          <p:nvPr/>
        </p:nvPicPr>
        <p:blipFill>
          <a:blip r:embed="rId2"/>
          <a:srcRect l="2500" r="4167" b="17567"/>
          <a:stretch>
            <a:fillRect/>
          </a:stretch>
        </p:blipFill>
        <p:spPr bwMode="auto">
          <a:xfrm>
            <a:off x="571472" y="1516199"/>
            <a:ext cx="7286676" cy="427025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00364" y="1571612"/>
            <a:ext cx="250033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1)ОТБОР.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6143644"/>
            <a:ext cx="2928958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ПОЛУЧАЮТ ЧИСТЫЕ ЛИНИИ.</a:t>
            </a:r>
            <a:endParaRPr lang="ru-RU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965307" y="5892817"/>
            <a:ext cx="500066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15262" cy="894382"/>
          </a:xfrm>
        </p:spPr>
        <p:txBody>
          <a:bodyPr/>
          <a:lstStyle/>
          <a:p>
            <a:pPr algn="ctr"/>
            <a:r>
              <a:rPr lang="ru-RU" dirty="0" smtClean="0"/>
              <a:t>2)Гибридизация:</a:t>
            </a:r>
            <a:endParaRPr lang="ru-RU" dirty="0"/>
          </a:p>
        </p:txBody>
      </p:sp>
      <p:pic>
        <p:nvPicPr>
          <p:cNvPr id="2050" name="Picture 2" descr="F:\МОИ ДОКУМЕНТЫ-2\картинки биология\общая биология\генетика и селекция\селекция\этап гибридизации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8215338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ОИ ДОКУМЕНТЫ-2\картинки биология\общая биология\генетика и селекция\селекция\этап гибридизации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МОИ ДОКУМЕНТЫ-2\картинки биология\общая биология\генетика и селекция\селекция\этап гибридизации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МОИ ДОКУМЕНТЫ-2\картинки биология\общая биология\генетика и селекция\селекция\этап гибридизации 4.jpg"/>
          <p:cNvPicPr>
            <a:picLocks noChangeAspect="1" noChangeArrowheads="1"/>
          </p:cNvPicPr>
          <p:nvPr/>
        </p:nvPicPr>
        <p:blipFill>
          <a:blip r:embed="rId2"/>
          <a:srcRect b="17850"/>
          <a:stretch>
            <a:fillRect/>
          </a:stretch>
        </p:blipFill>
        <p:spPr bwMode="auto">
          <a:xfrm>
            <a:off x="0" y="785794"/>
            <a:ext cx="9109632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85926"/>
            <a:ext cx="9144000" cy="3214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ИНБРИДИНГ – для повышения урожайности (неблагоприятные гены переходят в гомозиготное состояние)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63</TotalTime>
  <Words>241</Words>
  <Application>Microsoft Office PowerPoint</Application>
  <PresentationFormat>Экран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Методы селекции растений</vt:lpstr>
      <vt:lpstr>Ответьте на вопросы:</vt:lpstr>
      <vt:lpstr>Методы селекции растений:</vt:lpstr>
      <vt:lpstr>2)Гибридизация: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Ученые – селекционеры:</vt:lpstr>
      <vt:lpstr>Г.Д.Карпеченко в 1924 г. –  на основе полиплоидии преодолел бесплодие и создал капустно-редечный гибрид - рафанобрассик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селекции растений</dc:title>
  <dc:creator>Саша МАРКОВ</dc:creator>
  <cp:lastModifiedBy>Саша МАРКОВ</cp:lastModifiedBy>
  <cp:revision>8</cp:revision>
  <dcterms:created xsi:type="dcterms:W3CDTF">2008-12-03T12:22:57Z</dcterms:created>
  <dcterms:modified xsi:type="dcterms:W3CDTF">2009-07-17T06:37:23Z</dcterms:modified>
</cp:coreProperties>
</file>